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nter" panose="020B0604020202020204" charset="0"/>
      <p:bold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hAgsjchwU9YpgvIJfwCCSBRxWV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3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" name="Google Shape;63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9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1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1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1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1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1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/>
          <p:nvPr/>
        </p:nvSpPr>
        <p:spPr>
          <a:xfrm>
            <a:off x="786714" y="43153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Cidade</a:t>
            </a:r>
            <a:r>
              <a:rPr lang="en-US" sz="445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da </a:t>
            </a:r>
            <a:r>
              <a:rPr lang="en-US" sz="4450" b="1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Névoa</a:t>
            </a:r>
            <a:r>
              <a:rPr lang="en-US" sz="445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Um </a:t>
            </a:r>
            <a:r>
              <a:rPr lang="en-US" sz="4450" b="1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Audiodrama</a:t>
            </a:r>
            <a:r>
              <a:rPr lang="en-US" sz="445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4450" b="1" i="0" u="none" strike="noStrike" cap="none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Interativo</a:t>
            </a:r>
            <a:endParaRPr sz="44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793789" y="2785825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b="0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Apresentamos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uma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nova era de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jogos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inclusivos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!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Nossa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missão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é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criar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experiências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imersivas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para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todos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 "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Cidade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da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Névoa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" é o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nosso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primeiro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passo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Ele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oferece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acessibilidade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total para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jogadores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com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deficiência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visual e </a:t>
            </a:r>
            <a:r>
              <a:rPr lang="en-US" sz="1750" b="0" i="0" u="none" strike="noStrike" cap="none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auditiva</a:t>
            </a:r>
            <a:r>
              <a:rPr lang="en-US" sz="1750" b="0" i="0" u="none" strike="noStrike" cap="none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47;p1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0662" y="5311428"/>
            <a:ext cx="1645513" cy="1645513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"/>
          <p:cNvSpPr txBox="1"/>
          <p:nvPr/>
        </p:nvSpPr>
        <p:spPr>
          <a:xfrm>
            <a:off x="3936175" y="5311428"/>
            <a:ext cx="2729320" cy="14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Inter"/>
                <a:ea typeface="Inter"/>
                <a:cs typeface="Inter"/>
                <a:sym typeface="Inter"/>
              </a:rPr>
              <a:t>Andrei Luciano Gomes</a:t>
            </a:r>
            <a:endParaRPr sz="1700"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Inter"/>
                <a:ea typeface="Inter"/>
                <a:cs typeface="Inter"/>
                <a:sym typeface="Inter"/>
              </a:rPr>
              <a:t>Murilo César Ferreira</a:t>
            </a:r>
            <a:endParaRPr sz="1700" dirty="0"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Inter"/>
                <a:ea typeface="Inter"/>
                <a:cs typeface="Inter"/>
                <a:sym typeface="Inter"/>
              </a:rPr>
              <a:t>Roberto </a:t>
            </a:r>
            <a:r>
              <a:rPr lang="en-US" sz="1700" dirty="0" err="1">
                <a:latin typeface="Inter"/>
                <a:ea typeface="Inter"/>
                <a:cs typeface="Inter"/>
                <a:sym typeface="Inter"/>
              </a:rPr>
              <a:t>Ellmer</a:t>
            </a:r>
            <a:endParaRPr sz="1700" dirty="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2152612" y="35113"/>
            <a:ext cx="10768557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 </a:t>
            </a:r>
            <a:r>
              <a:rPr lang="en-US" sz="4450" b="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Problema</a:t>
            </a:r>
            <a:r>
              <a:rPr lang="en-US" sz="445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4450" b="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Acessibilidade</a:t>
            </a:r>
            <a:r>
              <a:rPr lang="en-US" sz="445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4450" b="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Limitada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1094415" y="94796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lang="en-US" sz="2200" b="1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Barreiras</a:t>
            </a:r>
            <a:r>
              <a:rPr lang="en-US" sz="22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nos</a:t>
            </a:r>
            <a:r>
              <a:rPr lang="en-US" sz="22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Jogos</a:t>
            </a:r>
            <a:endParaRPr sz="2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1070491" y="1703736"/>
            <a:ext cx="6244709" cy="1781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A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indústria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jogos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frequentemente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negligencia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as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necessidades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jogadores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com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deficiência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. Interfaces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complexas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falta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opções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acessíveis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excluem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muitos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>
              <a:lnSpc>
                <a:spcPct val="162857"/>
              </a:lnSpc>
              <a:buClr>
                <a:srgbClr val="272525"/>
              </a:buClr>
              <a:buSzPts val="1750"/>
            </a:pPr>
            <a:r>
              <a:rPr lang="pt-BR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Poucos jogos oferecem suporte adequado para deficientes visuais e auditivos.</a:t>
            </a:r>
            <a:endParaRPr lang="pt-BR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endParaRPr sz="175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7900146" y="94796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lang="en-US" sz="220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Falta de </a:t>
            </a:r>
            <a:r>
              <a:rPr lang="en-US" sz="2200" b="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Inclusão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7900146" y="1710993"/>
            <a:ext cx="6244709" cy="1475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Milhões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pessoas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com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deficiência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são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deixadas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de fora da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diversão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interatividade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dos </a:t>
            </a:r>
            <a:r>
              <a:rPr lang="en-US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jogos</a:t>
            </a:r>
            <a:r>
              <a:rPr lang="en-US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>
              <a:lnSpc>
                <a:spcPct val="162857"/>
              </a:lnSpc>
              <a:buClr>
                <a:srgbClr val="272525"/>
              </a:buClr>
              <a:buSzPts val="1750"/>
            </a:pPr>
            <a:r>
              <a:rPr lang="pt-BR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Há uma crescente demanda por jogos que proporcionem uma experiência verdadeiramente inclusiva.</a:t>
            </a:r>
            <a:endParaRPr lang="pt-BR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endParaRPr sz="1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703CC87-7CF8-4256-8B69-F6B534A2FDC5}"/>
              </a:ext>
            </a:extLst>
          </p:cNvPr>
          <p:cNvSpPr/>
          <p:nvPr/>
        </p:nvSpPr>
        <p:spPr>
          <a:xfrm>
            <a:off x="12463398" y="7214992"/>
            <a:ext cx="2041742" cy="889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FADBC1D-9A44-447B-BE03-222E1C901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50919"/>
            <a:ext cx="14630400" cy="44786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"/>
          <p:cNvSpPr/>
          <p:nvPr/>
        </p:nvSpPr>
        <p:spPr>
          <a:xfrm>
            <a:off x="6705422" y="51143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Nossa</a:t>
            </a:r>
            <a:r>
              <a:rPr lang="en-US" sz="445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4450" b="1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Solução</a:t>
            </a:r>
            <a:r>
              <a:rPr lang="en-US" sz="445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-US" sz="4450" b="1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Inclusão</a:t>
            </a:r>
            <a:r>
              <a:rPr lang="en-US" sz="445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lang="en-US" sz="4450" b="1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Acessibilidade</a:t>
            </a:r>
            <a:endParaRPr sz="445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6280190" y="31239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5260" y="3166467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3"/>
          <p:cNvSpPr/>
          <p:nvPr/>
        </p:nvSpPr>
        <p:spPr>
          <a:xfrm>
            <a:off x="7017306" y="3123962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Para </a:t>
            </a:r>
            <a:r>
              <a:rPr lang="en-US" sz="2200" b="1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Deficientes</a:t>
            </a:r>
            <a:r>
              <a:rPr lang="en-US" sz="220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Visuais</a:t>
            </a:r>
            <a:endParaRPr sz="220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"/>
          <p:cNvSpPr/>
          <p:nvPr/>
        </p:nvSpPr>
        <p:spPr>
          <a:xfrm>
            <a:off x="7017306" y="3968710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Comandos</a:t>
            </a:r>
            <a:r>
              <a:rPr lang="en-US" sz="175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75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voz</a:t>
            </a:r>
            <a:r>
              <a:rPr lang="en-US" sz="175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intuitivos</a:t>
            </a:r>
            <a:r>
              <a:rPr lang="en-US" sz="175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e </a:t>
            </a:r>
            <a:r>
              <a:rPr lang="en-US" sz="1750" b="1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feedback </a:t>
            </a:r>
            <a:r>
              <a:rPr lang="en-US" sz="1750" b="1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auditivo</a:t>
            </a:r>
            <a:r>
              <a:rPr lang="en-US" sz="175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detalhado</a:t>
            </a:r>
            <a:r>
              <a:rPr lang="en-US" sz="175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guiam</a:t>
            </a:r>
            <a:r>
              <a:rPr lang="en-US" sz="175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a </a:t>
            </a:r>
            <a:r>
              <a:rPr lang="en-US" sz="175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experiência</a:t>
            </a:r>
            <a:r>
              <a:rPr lang="en-US" sz="175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75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jogo</a:t>
            </a:r>
            <a:r>
              <a:rPr lang="en-US" sz="175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75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10285114" y="31846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80871" y="3214811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/>
          <p:nvPr/>
        </p:nvSpPr>
        <p:spPr>
          <a:xfrm>
            <a:off x="11272779" y="3007530"/>
            <a:ext cx="2989064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Áudio</a:t>
            </a:r>
            <a:r>
              <a:rPr lang="en-US" sz="2200" b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Drama </a:t>
            </a:r>
            <a:r>
              <a:rPr lang="en-US" sz="2200" b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Interativo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11272779" y="4077496"/>
            <a:ext cx="2927747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Suas</a:t>
            </a:r>
            <a:r>
              <a:rPr lang="en-US" sz="175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escolhas</a:t>
            </a:r>
            <a:r>
              <a:rPr lang="en-US" sz="175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moldam</a:t>
            </a:r>
            <a:r>
              <a:rPr lang="en-US" sz="175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a </a:t>
            </a:r>
            <a:r>
              <a:rPr lang="en-US" sz="175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história</a:t>
            </a:r>
            <a:r>
              <a:rPr lang="en-US" sz="175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em</a:t>
            </a:r>
            <a:r>
              <a:rPr lang="en-US" sz="175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"</a:t>
            </a:r>
            <a:r>
              <a:rPr lang="en-US" sz="175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Cidade</a:t>
            </a:r>
            <a:r>
              <a:rPr lang="en-US" sz="175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da </a:t>
            </a:r>
            <a:r>
              <a:rPr lang="en-US" sz="175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Névoa</a:t>
            </a:r>
            <a:r>
              <a:rPr lang="en-US" sz="175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", </a:t>
            </a:r>
            <a:r>
              <a:rPr lang="en-US" sz="175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criando</a:t>
            </a:r>
            <a:r>
              <a:rPr lang="en-US" sz="175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uma</a:t>
            </a:r>
            <a:r>
              <a:rPr lang="en-US" sz="175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experiência</a:t>
            </a:r>
            <a:r>
              <a:rPr lang="en-US" sz="175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50" dirty="0" err="1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única</a:t>
            </a:r>
            <a:r>
              <a:rPr lang="en-US" sz="1750" dirty="0">
                <a:solidFill>
                  <a:schemeClr val="tx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750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1E2D061A-2784-4411-A8A9-FE502E5B97B7}"/>
              </a:ext>
            </a:extLst>
          </p:cNvPr>
          <p:cNvSpPr/>
          <p:nvPr/>
        </p:nvSpPr>
        <p:spPr>
          <a:xfrm>
            <a:off x="12127831" y="7355264"/>
            <a:ext cx="2394284" cy="725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/>
          <p:nvPr/>
        </p:nvSpPr>
        <p:spPr>
          <a:xfrm>
            <a:off x="556216" y="397134"/>
            <a:ext cx="7503408" cy="69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Inter"/>
              <a:buNone/>
            </a:pPr>
            <a:r>
              <a:rPr lang="en-US" sz="435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Um Mercado </a:t>
            </a:r>
            <a:r>
              <a:rPr lang="en-US" sz="4350" b="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em</a:t>
            </a:r>
            <a:r>
              <a:rPr lang="en-US" sz="435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4350" b="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Expansão</a:t>
            </a:r>
            <a:endParaRPr sz="43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163741" y="3125627"/>
            <a:ext cx="3630692" cy="73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5750"/>
              <a:buFont typeface="Inter"/>
              <a:buNone/>
            </a:pPr>
            <a:r>
              <a:rPr lang="en-US" sz="5750" b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285M</a:t>
            </a:r>
            <a:endParaRPr sz="57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594747" y="4133372"/>
            <a:ext cx="2768679" cy="345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Inter"/>
              <a:buNone/>
            </a:pPr>
            <a:r>
              <a:rPr lang="en-US" sz="21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Deficientes Visuais</a:t>
            </a:r>
            <a:endParaRPr sz="21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163741" y="4612241"/>
            <a:ext cx="3630692" cy="7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lang="en-US" sz="17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Milhões</a:t>
            </a:r>
            <a:r>
              <a:rPr lang="en-US" sz="17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17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pessoas</a:t>
            </a:r>
            <a:r>
              <a:rPr lang="en-US" sz="17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buscam</a:t>
            </a:r>
            <a:r>
              <a:rPr lang="en-US" sz="17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jogos</a:t>
            </a:r>
            <a:r>
              <a:rPr lang="en-US" sz="17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que </a:t>
            </a:r>
            <a:r>
              <a:rPr lang="en-US" sz="17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possam</a:t>
            </a:r>
            <a:r>
              <a:rPr lang="en-US" sz="17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desfrutar</a:t>
            </a:r>
            <a:r>
              <a:rPr lang="en-US" sz="17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700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plenamente</a:t>
            </a:r>
            <a:r>
              <a:rPr lang="en-US" sz="1700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4859939" y="3125627"/>
            <a:ext cx="3630692" cy="73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5750"/>
              <a:buFont typeface="Inter"/>
              <a:buNone/>
            </a:pPr>
            <a:r>
              <a:rPr lang="en-US" sz="57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15%</a:t>
            </a:r>
            <a:endParaRPr sz="5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5290945" y="4133372"/>
            <a:ext cx="2768679" cy="345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50"/>
              <a:buFont typeface="Inter"/>
              <a:buNone/>
            </a:pPr>
            <a:r>
              <a:rPr lang="en-US" sz="2150" b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Crescimento</a:t>
            </a:r>
            <a:r>
              <a:rPr lang="en-US" sz="2150" b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50" b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Anual</a:t>
            </a:r>
            <a:endParaRPr sz="21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4859939" y="4612242"/>
            <a:ext cx="3630692" cy="106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lang="en-US" sz="17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 mercado de jogos inclusivos está em ascensão, com grande potencial de crescimento.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3AE9D11-2AEB-4E34-AA6F-A49CB258F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716" y="-65744"/>
            <a:ext cx="5594684" cy="82953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/>
          <p:nvPr/>
        </p:nvSpPr>
        <p:spPr>
          <a:xfrm>
            <a:off x="3979275" y="221515"/>
            <a:ext cx="7376132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Nosso</a:t>
            </a:r>
            <a:r>
              <a:rPr lang="en-US" sz="445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4450" b="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Modelo</a:t>
            </a:r>
            <a:r>
              <a:rPr lang="en-US" sz="445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de </a:t>
            </a:r>
            <a:r>
              <a:rPr lang="en-US" sz="4450" b="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Negócio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1857256" y="268009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Vendas Diretas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793790" y="3170515"/>
            <a:ext cx="3898702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Disponibilizamos nossos jogos em plataformas digitais para compra individual.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lang="en-US" sz="26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9937790" y="268009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Assinaturas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9937790" y="3170515"/>
            <a:ext cx="3898821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Oferecemos acesso a uma biblioteca crescente de jogos acessíveis por assinatura mensal.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lang="en-US" sz="26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Consultoria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Ajudamos outros desenvolvedores a tornar seus jogos mais acessíveis.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lang="en-US" sz="26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1857256" y="513266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Parcerias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>
            <a:off x="793790" y="5623084"/>
            <a:ext cx="3898702" cy="10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Colaboramos com ONGs e instituições para promover a acessibilidade.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37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650"/>
              <a:buFont typeface="Inter"/>
              <a:buNone/>
            </a:pPr>
            <a:r>
              <a:rPr lang="en-US" sz="265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sz="2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3FF3B7F-E2F8-4322-B928-EE64056E4ECC}"/>
              </a:ext>
            </a:extLst>
          </p:cNvPr>
          <p:cNvSpPr/>
          <p:nvPr/>
        </p:nvSpPr>
        <p:spPr>
          <a:xfrm>
            <a:off x="12127831" y="7355264"/>
            <a:ext cx="2394284" cy="725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57758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/>
          <p:nvPr/>
        </p:nvSpPr>
        <p:spPr>
          <a:xfrm>
            <a:off x="721638" y="3144560"/>
            <a:ext cx="5155168" cy="644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50"/>
              <a:buFont typeface="Inter"/>
              <a:buNone/>
            </a:pPr>
            <a:r>
              <a:rPr lang="en-US" sz="405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Nossos Diferenciais</a:t>
            </a:r>
            <a:endParaRPr sz="4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6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638" y="4134207"/>
            <a:ext cx="515422" cy="515422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6"/>
          <p:cNvSpPr/>
          <p:nvPr/>
        </p:nvSpPr>
        <p:spPr>
          <a:xfrm>
            <a:off x="1443156" y="4098131"/>
            <a:ext cx="3862769" cy="342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Inter"/>
              <a:buNone/>
            </a:pPr>
            <a:r>
              <a:rPr lang="en-US" sz="2000" b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Acessibilidade</a:t>
            </a:r>
            <a:r>
              <a:rPr lang="en-US" sz="2000" b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b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Nativa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1443157" y="4544020"/>
            <a:ext cx="12465606" cy="32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lang="en-US" sz="16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inclusão é a base do nosso processo de desenvolvimento, não um mero complemento.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6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1638" y="5528548"/>
            <a:ext cx="515422" cy="51542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"/>
          <p:cNvSpPr/>
          <p:nvPr/>
        </p:nvSpPr>
        <p:spPr>
          <a:xfrm>
            <a:off x="1443157" y="5492472"/>
            <a:ext cx="3321348" cy="32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Inter"/>
              <a:buNone/>
            </a:pPr>
            <a:r>
              <a:rPr lang="en-US" sz="2000" b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Interatividade</a:t>
            </a:r>
            <a:r>
              <a:rPr lang="en-US" sz="2000" b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por </a:t>
            </a:r>
            <a:r>
              <a:rPr lang="en-US" sz="2000" b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Voz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1443157" y="5938361"/>
            <a:ext cx="12465606" cy="32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lang="en-US" sz="16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Uma forma natural e imersiva de jogar, sem depender de visão ou controles tradicionais.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6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1638" y="6922889"/>
            <a:ext cx="515422" cy="515422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/>
          <p:nvPr/>
        </p:nvSpPr>
        <p:spPr>
          <a:xfrm>
            <a:off x="1443157" y="6886813"/>
            <a:ext cx="2577584" cy="322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00"/>
              <a:buFont typeface="Inter"/>
              <a:buNone/>
            </a:pPr>
            <a:r>
              <a:rPr lang="en-US" sz="20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Gêneros Diversos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1443157" y="7332702"/>
            <a:ext cx="12465606" cy="329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00"/>
              <a:buFont typeface="Inter"/>
              <a:buNone/>
            </a:pPr>
            <a:r>
              <a:rPr lang="en-US" sz="16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Oferecemos uma ampla gama de temas, desde terror psicológico a mistério e aventura.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3CF9ADE-2F4D-4FF9-A8C5-0A35825319C7}"/>
              </a:ext>
            </a:extLst>
          </p:cNvPr>
          <p:cNvSpPr/>
          <p:nvPr/>
        </p:nvSpPr>
        <p:spPr>
          <a:xfrm>
            <a:off x="12127831" y="7355264"/>
            <a:ext cx="2394284" cy="725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7"/>
          <p:cNvSpPr/>
          <p:nvPr/>
        </p:nvSpPr>
        <p:spPr>
          <a:xfrm>
            <a:off x="6280190" y="1071324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Nosso Pedido: Invista em Inclusão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6280190" y="2829044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6790373" y="2829044"/>
            <a:ext cx="5024638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 dirty="0" err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Investimento</a:t>
            </a:r>
            <a:r>
              <a:rPr lang="en-US" sz="2200" b="1" dirty="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 R$500.000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6790373" y="3319463"/>
            <a:ext cx="7046238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Expandir nossa equipe e firmar parcerias estratégicas para ampliar nosso alcance.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6620351" y="4272082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7130534" y="427208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Produção Ampliada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7130534" y="4762500"/>
            <a:ext cx="670607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Aumentar a produção de novos títulos e explorar diferentes gêneros e narrativas.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6960632" y="5715119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DADBF1"/>
          </a:solidFill>
          <a:ln w="9525" cap="flat" cmpd="sng">
            <a:solidFill>
              <a:srgbClr val="C0C1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/>
          <p:nvPr/>
        </p:nvSpPr>
        <p:spPr>
          <a:xfrm>
            <a:off x="7470815" y="571511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Visão Global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7470815" y="6205538"/>
            <a:ext cx="6365796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Promover a acessibilidade e a inclusão em jogos em escala global, impactando milhões de vidas.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EBB4885-F9A7-4507-A703-907EAA03B13E}"/>
              </a:ext>
            </a:extLst>
          </p:cNvPr>
          <p:cNvSpPr/>
          <p:nvPr/>
        </p:nvSpPr>
        <p:spPr>
          <a:xfrm>
            <a:off x="12127831" y="7355264"/>
            <a:ext cx="2394284" cy="725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/>
          <p:nvPr/>
        </p:nvSpPr>
        <p:spPr>
          <a:xfrm>
            <a:off x="3296358" y="1946018"/>
            <a:ext cx="903601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lang="en-US" sz="4450" b="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Junte</a:t>
            </a:r>
            <a:r>
              <a:rPr lang="en-US" sz="445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-se à </a:t>
            </a:r>
            <a:r>
              <a:rPr lang="en-US" sz="4450" b="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Nossa</a:t>
            </a:r>
            <a:r>
              <a:rPr lang="en-US" sz="4450" b="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Jornada!</a:t>
            </a:r>
            <a:endParaRPr sz="445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793790" y="37136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Próximos Passos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793790" y="4294823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Discussão detalhada do plano de negócios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793790" y="473702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Apresentação de protótipos jogáveis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793790" y="5179219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Formalização da parceria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7599521" y="37136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lang="en-US" sz="2200" b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Nossa Visão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7599521" y="4294823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Acreditamos que todos devem ter a oportunidade de desfrutar da magia dos jogos.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8"/>
          <p:cNvSpPr/>
          <p:nvPr/>
        </p:nvSpPr>
        <p:spPr>
          <a:xfrm>
            <a:off x="7599521" y="5224701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lang="en-US" sz="175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 seu apoio, podemos tornar essa visão uma realidade.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17A6188-861E-475D-A528-4602FB0D47A7}"/>
              </a:ext>
            </a:extLst>
          </p:cNvPr>
          <p:cNvSpPr/>
          <p:nvPr/>
        </p:nvSpPr>
        <p:spPr>
          <a:xfrm>
            <a:off x="12127831" y="7355264"/>
            <a:ext cx="2394284" cy="725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431</Words>
  <Application>Microsoft Office PowerPoint</Application>
  <PresentationFormat>Personalizar</PresentationFormat>
  <Paragraphs>68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Inter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PptxGenJS</dc:creator>
  <cp:lastModifiedBy>Murilo Ferreira</cp:lastModifiedBy>
  <cp:revision>9</cp:revision>
  <dcterms:created xsi:type="dcterms:W3CDTF">2025-04-17T00:11:38Z</dcterms:created>
  <dcterms:modified xsi:type="dcterms:W3CDTF">2025-04-22T21:57:27Z</dcterms:modified>
</cp:coreProperties>
</file>